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CEB22-8749-46D3-A057-4FE9B3707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FA0A61-90DC-45DC-B01F-226367F14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9490C6-2AEE-4F45-BFB7-0CAE4E69A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B488-239D-4213-9D80-3762A439F580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3B12CD-A23F-40C3-BDD2-1988F370F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C84965-51A6-43EF-A547-FCBF5BECE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A1B3EA-1923-428E-A5E0-25789CAA1F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31B9759-6441-4C0A-9C1D-58E9BC60BA30}"/>
              </a:ext>
            </a:extLst>
          </p:cNvPr>
          <p:cNvSpPr/>
          <p:nvPr userDrawn="1"/>
        </p:nvSpPr>
        <p:spPr>
          <a:xfrm>
            <a:off x="267855" y="237836"/>
            <a:ext cx="11665527" cy="6382327"/>
          </a:xfrm>
          <a:prstGeom prst="rect">
            <a:avLst/>
          </a:prstGeom>
          <a:noFill/>
          <a:ln w="666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30E932C-F99F-42C3-968E-D095F306F6F5}"/>
              </a:ext>
            </a:extLst>
          </p:cNvPr>
          <p:cNvSpPr/>
          <p:nvPr userDrawn="1"/>
        </p:nvSpPr>
        <p:spPr>
          <a:xfrm>
            <a:off x="5373255" y="1657785"/>
            <a:ext cx="4645891" cy="4253055"/>
          </a:xfrm>
          <a:custGeom>
            <a:avLst/>
            <a:gdLst>
              <a:gd name="connsiteX0" fmla="*/ 0 w 11665527"/>
              <a:gd name="connsiteY0" fmla="*/ 0 h 2378073"/>
              <a:gd name="connsiteX1" fmla="*/ 11665527 w 11665527"/>
              <a:gd name="connsiteY1" fmla="*/ 0 h 2378073"/>
              <a:gd name="connsiteX2" fmla="*/ 11665527 w 11665527"/>
              <a:gd name="connsiteY2" fmla="*/ 2378073 h 2378073"/>
              <a:gd name="connsiteX3" fmla="*/ 0 w 11665527"/>
              <a:gd name="connsiteY3" fmla="*/ 2378073 h 2378073"/>
              <a:gd name="connsiteX4" fmla="*/ 0 w 11665527"/>
              <a:gd name="connsiteY4" fmla="*/ 0 h 2378073"/>
              <a:gd name="connsiteX0" fmla="*/ 0 w 11665527"/>
              <a:gd name="connsiteY0" fmla="*/ 572655 h 2950728"/>
              <a:gd name="connsiteX1" fmla="*/ 9698181 w 11665527"/>
              <a:gd name="connsiteY1" fmla="*/ 0 h 2950728"/>
              <a:gd name="connsiteX2" fmla="*/ 11665527 w 11665527"/>
              <a:gd name="connsiteY2" fmla="*/ 2950728 h 2950728"/>
              <a:gd name="connsiteX3" fmla="*/ 0 w 11665527"/>
              <a:gd name="connsiteY3" fmla="*/ 2950728 h 2950728"/>
              <a:gd name="connsiteX4" fmla="*/ 0 w 11665527"/>
              <a:gd name="connsiteY4" fmla="*/ 572655 h 2950728"/>
              <a:gd name="connsiteX0" fmla="*/ 0 w 10178473"/>
              <a:gd name="connsiteY0" fmla="*/ 572655 h 4253055"/>
              <a:gd name="connsiteX1" fmla="*/ 9698181 w 10178473"/>
              <a:gd name="connsiteY1" fmla="*/ 0 h 4253055"/>
              <a:gd name="connsiteX2" fmla="*/ 10178473 w 10178473"/>
              <a:gd name="connsiteY2" fmla="*/ 4253055 h 4253055"/>
              <a:gd name="connsiteX3" fmla="*/ 0 w 10178473"/>
              <a:gd name="connsiteY3" fmla="*/ 2950728 h 4253055"/>
              <a:gd name="connsiteX4" fmla="*/ 0 w 10178473"/>
              <a:gd name="connsiteY4" fmla="*/ 572655 h 4253055"/>
              <a:gd name="connsiteX0" fmla="*/ 0 w 10178473"/>
              <a:gd name="connsiteY0" fmla="*/ 572655 h 4253055"/>
              <a:gd name="connsiteX1" fmla="*/ 9698181 w 10178473"/>
              <a:gd name="connsiteY1" fmla="*/ 0 h 4253055"/>
              <a:gd name="connsiteX2" fmla="*/ 10178473 w 10178473"/>
              <a:gd name="connsiteY2" fmla="*/ 4253055 h 4253055"/>
              <a:gd name="connsiteX3" fmla="*/ 6040582 w 10178473"/>
              <a:gd name="connsiteY3" fmla="*/ 4114510 h 4253055"/>
              <a:gd name="connsiteX4" fmla="*/ 0 w 10178473"/>
              <a:gd name="connsiteY4" fmla="*/ 572655 h 4253055"/>
              <a:gd name="connsiteX0" fmla="*/ 0 w 4645891"/>
              <a:gd name="connsiteY0" fmla="*/ 572655 h 4253055"/>
              <a:gd name="connsiteX1" fmla="*/ 4165599 w 4645891"/>
              <a:gd name="connsiteY1" fmla="*/ 0 h 4253055"/>
              <a:gd name="connsiteX2" fmla="*/ 4645891 w 4645891"/>
              <a:gd name="connsiteY2" fmla="*/ 4253055 h 4253055"/>
              <a:gd name="connsiteX3" fmla="*/ 508000 w 4645891"/>
              <a:gd name="connsiteY3" fmla="*/ 4114510 h 4253055"/>
              <a:gd name="connsiteX4" fmla="*/ 0 w 4645891"/>
              <a:gd name="connsiteY4" fmla="*/ 572655 h 425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5891" h="4253055">
                <a:moveTo>
                  <a:pt x="0" y="572655"/>
                </a:moveTo>
                <a:lnTo>
                  <a:pt x="4165599" y="0"/>
                </a:lnTo>
                <a:lnTo>
                  <a:pt x="4645891" y="4253055"/>
                </a:lnTo>
                <a:lnTo>
                  <a:pt x="508000" y="4114510"/>
                </a:lnTo>
                <a:lnTo>
                  <a:pt x="0" y="572655"/>
                </a:lnTo>
                <a:close/>
              </a:path>
            </a:pathLst>
          </a:custGeom>
          <a:solidFill>
            <a:schemeClr val="bg1">
              <a:alpha val="62000"/>
            </a:schemeClr>
          </a:solidFill>
          <a:ln w="666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857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37A1DC-E9F6-4771-B914-5BB7A72A5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0E4533-3532-43A7-86D6-18006E42C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61F5B7-400B-4E85-99CC-9EF606514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B488-239D-4213-9D80-3762A439F580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429974-CD57-43EB-AE7A-B52ECFCE3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F50E48-7119-4DDB-81B8-320746072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439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6F816DB-7D02-49F5-85AB-E6BA42075E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6A5790-C829-4EE1-AD6F-01BA6DC9F5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600BA-5BD8-4307-99EE-D80F582E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B488-239D-4213-9D80-3762A439F580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C23D15-822C-46C4-8D40-87B314BD2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1FCFAB-A41B-4057-85E2-9DE066AC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573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A7431-21BB-4C79-9C36-338726888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3DF6F9-DDA6-4CBF-99BA-5A4E65492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3D6F73-6CCA-442D-8B43-D5025378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B488-239D-4213-9D80-3762A439F580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EE6112-7151-49A5-B799-CCB8DD629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7D6978-094A-408B-8C4A-CD8E52ED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962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760DB-51AC-4704-BE8A-526623F72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DB436E-A489-45ED-9C76-754863275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B7CA72-7539-4D17-B2B1-F8D07FD74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B488-239D-4213-9D80-3762A439F580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9238F8-7715-4AD9-B9E7-B692EE5B1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C024DC-423A-4169-94E8-8D7794A58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323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B7664-8B0E-4E4D-AC09-B82BDA4D6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524B03-0F7A-4670-A634-18AB0A141F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FFD17F-8565-4CF3-B17D-868344480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E76164-8D9B-4B74-BC01-73FADB41C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B488-239D-4213-9D80-3762A439F580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51D213-6FB8-4093-9090-D96B5F254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127C5F-702D-4BD9-912D-BA6BAEAFC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438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0689E-4118-4BA3-8472-E4D1ACC23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C6A38F-A9A0-481D-89BD-BC1076213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5CD21E-F100-4E92-8AF1-55A52CC2A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216368B-883D-49E5-AFE2-E53016D82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789A56-B14D-42FA-919E-8AB94A828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DE0DE55-BF36-469E-894A-3AE8F0F3D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B488-239D-4213-9D80-3762A439F580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C45B7B-7B37-45E8-B032-FCDAA3E4B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6E9A09-0CDD-4808-8C86-6C03849EE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602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004ABF-4D3A-42BA-923E-5BC13B580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DD6B723-40B5-4E71-9C34-A0A5C3C5B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B488-239D-4213-9D80-3762A439F580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B837806-AD95-4221-A63A-13928278D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F2C429-35D3-4278-9B02-D76B4DEED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338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3BBFF43-4E55-48AE-A7E0-1CE591EBB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B488-239D-4213-9D80-3762A439F580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71F636-922D-44DC-8723-818C7AC3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115A12-5237-40C8-A363-D9E87F63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86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A5993-C7ED-40BD-AF6D-FC2659035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BDC7B-6A55-488E-9394-9BC81C80E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55AB70-4B16-4C99-8735-F0881388E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9AD7-73F7-44B5-81C7-CD4E13D2A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B488-239D-4213-9D80-3762A439F580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5546BF-1853-4D1D-B6FE-3CBA17991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05954F-A376-4EB8-8BB7-B4A0DC106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332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1933F-7430-4475-826C-B64CFEE99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831F1E0-44E4-4115-90B0-1D057E137C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3C3CAB-5CD5-4D5E-9D36-29344D664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C28F73-C0DD-4414-BABC-C7A03397C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B488-239D-4213-9D80-3762A439F580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648CFB-58B8-40D0-9908-EA8307BD6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38A96E-D396-4F8C-8690-5BBE8803B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422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4F580C-0DF5-4EFE-9C98-116FD3159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30A29D-3215-4D3C-89D7-1AD3A4A71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E4C641-AED7-463D-94E0-CE8B52672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9B488-239D-4213-9D80-3762A439F580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0E316D-0CC7-46E9-93A8-4C9227FE3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7484C5-4B5D-42ED-BDB1-71E24ABFB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C6BA4-CB40-4C9C-B081-848B1047CD5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22C58A-35CB-45BF-B983-9D244B33329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1AFD3C6-F4C1-4A48-AC20-A148EC9DDA6F}"/>
              </a:ext>
            </a:extLst>
          </p:cNvPr>
          <p:cNvSpPr/>
          <p:nvPr userDrawn="1"/>
        </p:nvSpPr>
        <p:spPr>
          <a:xfrm>
            <a:off x="267855" y="237836"/>
            <a:ext cx="11665527" cy="6382327"/>
          </a:xfrm>
          <a:prstGeom prst="rect">
            <a:avLst/>
          </a:prstGeom>
          <a:noFill/>
          <a:ln w="666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4FE2073-9418-4C36-870A-0B432BD9A071}"/>
              </a:ext>
            </a:extLst>
          </p:cNvPr>
          <p:cNvSpPr/>
          <p:nvPr userDrawn="1"/>
        </p:nvSpPr>
        <p:spPr>
          <a:xfrm>
            <a:off x="420255" y="390236"/>
            <a:ext cx="11365345" cy="6102639"/>
          </a:xfrm>
          <a:prstGeom prst="rect">
            <a:avLst/>
          </a:prstGeom>
          <a:solidFill>
            <a:schemeClr val="bg1">
              <a:alpha val="79000"/>
            </a:schemeClr>
          </a:solidFill>
          <a:ln w="666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70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2CA050-84AF-4CD5-9C42-87B535B92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009058">
            <a:off x="5654135" y="4106372"/>
            <a:ext cx="4462038" cy="2387600"/>
          </a:xfrm>
        </p:spPr>
        <p:txBody>
          <a:bodyPr>
            <a:normAutofit fontScale="90000"/>
            <a:scene3d>
              <a:camera prst="isometricOffAxis2Left"/>
              <a:lightRig rig="threePt" dir="t"/>
            </a:scene3d>
          </a:bodyPr>
          <a:lstStyle/>
          <a:p>
            <a:r>
              <a:rPr lang="ru-RU" sz="53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Финансовая грамотность: </a:t>
            </a:r>
            <a:r>
              <a:rPr lang="ru-RU" sz="4400" dirty="0">
                <a:latin typeface="Cambria" panose="02040503050406030204" pitchFamily="18" charset="0"/>
                <a:ea typeface="Cambria" panose="02040503050406030204" pitchFamily="18" charset="0"/>
              </a:rPr>
              <a:t>как не потратить всю зарплату и заработать больше</a:t>
            </a:r>
            <a:br>
              <a:rPr lang="ru-RU" sz="4900" dirty="0"/>
            </a:br>
            <a:endParaRPr lang="ru-RU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2884A1A-EC47-49EF-86A5-A7C938A36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82"/>
          <a:stretch/>
        </p:blipFill>
        <p:spPr bwMode="auto">
          <a:xfrm>
            <a:off x="603670" y="1217494"/>
            <a:ext cx="4543425" cy="4181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60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имер таблицы с бюджетом">
            <a:extLst>
              <a:ext uri="{FF2B5EF4-FFF2-40B4-BE49-F238E27FC236}">
                <a16:creationId xmlns:a16="http://schemas.microsoft.com/office/drawing/2014/main" id="{C5228D52-4C74-4825-B613-B24C62777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68" y="547331"/>
            <a:ext cx="9316064" cy="576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426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2B01122-235E-482E-A834-E0A00D584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94" y="1224117"/>
            <a:ext cx="11149780" cy="51471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latin typeface="Cambria" panose="02040503050406030204" pitchFamily="18" charset="0"/>
                <a:ea typeface="Cambria" panose="02040503050406030204" pitchFamily="18" charset="0"/>
              </a:rPr>
              <a:t>Одна из рабочих схем планирования бюджета — правило 50–30–20. </a:t>
            </a:r>
          </a:p>
          <a:p>
            <a:pPr marL="0" indent="0" algn="ctr">
              <a:buNone/>
            </a:pPr>
            <a:r>
              <a:rPr lang="ru-RU" sz="4000" dirty="0">
                <a:latin typeface="Cambria" panose="02040503050406030204" pitchFamily="18" charset="0"/>
                <a:ea typeface="Cambria" panose="02040503050406030204" pitchFamily="18" charset="0"/>
              </a:rPr>
              <a:t>Если следовать ему, 50% денег должны уходить на необходимые фиксированные расходы, 30% — на необязательные переменные и 20% — на сбережения и инвестиции.</a:t>
            </a:r>
          </a:p>
        </p:txBody>
      </p:sp>
    </p:spTree>
    <p:extLst>
      <p:ext uri="{BB962C8B-B14F-4D97-AF65-F5344CB8AC3E}">
        <p14:creationId xmlns:p14="http://schemas.microsoft.com/office/powerpoint/2010/main" val="1290618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332028-73A7-4888-88BB-FB7B69E78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43116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latin typeface="Cambria" panose="02040503050406030204" pitchFamily="18" charset="0"/>
                <a:ea typeface="Cambria" panose="02040503050406030204" pitchFamily="18" charset="0"/>
              </a:rPr>
              <a:t>Делайте сбережения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838829-9402-4968-9FF7-03DE49E3E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Откройте сберегательный счет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настройте автоматическое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пополнение с каждой зарплаты.</a:t>
            </a:r>
          </a:p>
          <a:p>
            <a:pPr marL="0" indent="0" algn="ctr">
              <a:buNone/>
            </a:pP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Сберегательный счет — это дополнительные накопления к пенсии и резерв на серьезные нужды, такие как внеплановые медицинские расходы и непредвиденные обстоятельства. Не снимайте деньги на покупки ради удовольствия, а потраченное старайтесь как можно быстрее восполнить.</a:t>
            </a:r>
          </a:p>
        </p:txBody>
      </p:sp>
      <p:pic>
        <p:nvPicPr>
          <p:cNvPr id="3074" name="Picture 2" descr="Использование стратегий экономии денег, которые могут помочь вам быстро сэк...">
            <a:extLst>
              <a:ext uri="{FF2B5EF4-FFF2-40B4-BE49-F238E27FC236}">
                <a16:creationId xmlns:a16="http://schemas.microsoft.com/office/drawing/2014/main" id="{EF7B9308-DD87-462D-8DA7-93C500FBA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846" y="575187"/>
            <a:ext cx="3367548" cy="2231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025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CD8BF-0221-4F54-BC0B-1C385D98E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325"/>
            <a:ext cx="10515600" cy="118052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Будьте осторожны с кредитами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DC0EC6-2D7E-4C12-9BB8-2BED42CC2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187" y="1268361"/>
            <a:ext cx="10515600" cy="4480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Берите займы только в случае крайней необходимости или на действительно нужные вещи, которые станут хорошей инвестицией. Такими могут быть покупка жилья или средств для работы и производства, а также оплата лечения.</a:t>
            </a:r>
          </a:p>
        </p:txBody>
      </p:sp>
      <p:pic>
        <p:nvPicPr>
          <p:cNvPr id="5122" name="Picture 2" descr="С чего начать приватизацию квартиры.">
            <a:extLst>
              <a:ext uri="{FF2B5EF4-FFF2-40B4-BE49-F238E27FC236}">
                <a16:creationId xmlns:a16="http://schemas.microsoft.com/office/drawing/2014/main" id="{24CAA8D6-E972-47E5-B9F1-BA43FFCDB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4732"/>
            <a:ext cx="3886108" cy="2657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idéos. ">
            <a:extLst>
              <a:ext uri="{FF2B5EF4-FFF2-40B4-BE49-F238E27FC236}">
                <a16:creationId xmlns:a16="http://schemas.microsoft.com/office/drawing/2014/main" id="{8ECFE428-0380-430D-A7D8-66A5ADC32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665" y="3675657"/>
            <a:ext cx="4095135" cy="2636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уда лучше вложить деньги в кризис 2022 года.">
            <a:extLst>
              <a:ext uri="{FF2B5EF4-FFF2-40B4-BE49-F238E27FC236}">
                <a16:creationId xmlns:a16="http://schemas.microsoft.com/office/drawing/2014/main" id="{43C4FDB4-C934-426E-90ED-F3132BE16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564" y="4277971"/>
            <a:ext cx="2721846" cy="2039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853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40DFD-3804-4B68-9D4B-EC8F53B32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27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Не совмещайте несколько кредитов и берите новый, только когда погасите предыдущий.</a:t>
            </a:r>
          </a:p>
        </p:txBody>
      </p:sp>
      <p:pic>
        <p:nvPicPr>
          <p:cNvPr id="6146" name="Picture 2" descr="Наследников избавят возвращать кредиты.">
            <a:extLst>
              <a:ext uri="{FF2B5EF4-FFF2-40B4-BE49-F238E27FC236}">
                <a16:creationId xmlns:a16="http://schemas.microsoft.com/office/drawing/2014/main" id="{0A5E5198-783C-455A-B480-0F4344FB8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577003"/>
            <a:ext cx="4544961" cy="3275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редит в полмиллиона был приостановлен купцом. ● kriminalitet.ru ★ криминал...">
            <a:extLst>
              <a:ext uri="{FF2B5EF4-FFF2-40B4-BE49-F238E27FC236}">
                <a16:creationId xmlns:a16="http://schemas.microsoft.com/office/drawing/2014/main" id="{B390F7D5-5523-4401-8FA1-BBCB2A8D2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684" y="2603215"/>
            <a:ext cx="4404845" cy="3301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83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2C1C1-30FF-46ED-866E-4ED1FA246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Книги, которые помогут развить финансовое мышление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3F74C0-0B1E-4303-91CC-C1E695FB2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1" y="1690688"/>
            <a:ext cx="11164529" cy="48021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 «Сам себе финансист», Анастасия Тарасова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 «Тайный язык денег», Дэвид Крюгер, Джон Дэвид Манн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 «Кошелек или жизнь», Вики Робин, Джо Домингес, Моник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Тилфорд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 «Психология инвестиций», Карл Ричардс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 «Уоррен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Баффет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Как 5 долларов превратить в 50 миллиардов», Роберт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Хагстром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6.  «Финансовый ежедневник: как привести деньги в порядок», Алексей Герасимов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7.  «Психологические ловушки денег», Гэри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Бельски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Томас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Гилович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8.  «Квадрант денежного потока», Роберт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Кийосаки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9.  «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Фрикономика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», Стивен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Левитт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Стивен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Дабнер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10. «Воля и самоконтроль», Ирина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Якутенко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716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20217EB-EF1C-403A-9BCF-30CC0FDCE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110" y="462986"/>
            <a:ext cx="6516792" cy="59320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latin typeface="Cambria" panose="02040503050406030204" pitchFamily="18" charset="0"/>
                <a:ea typeface="Cambria" panose="02040503050406030204" pitchFamily="18" charset="0"/>
              </a:rPr>
              <a:t>По данным ВЦИОМ, каждому третьему россиянину иногда не хватает денег до зарплаты, а для каждого десятого это постоянная проблема. </a:t>
            </a:r>
          </a:p>
          <a:p>
            <a:pPr marL="0" indent="0" algn="ctr">
              <a:buNone/>
            </a:pPr>
            <a:r>
              <a:rPr lang="ru-RU" sz="3600" i="1" dirty="0">
                <a:latin typeface="Cambria" panose="02040503050406030204" pitchFamily="18" charset="0"/>
                <a:ea typeface="Cambria" panose="02040503050406030204" pitchFamily="18" charset="0"/>
              </a:rPr>
              <a:t>Часто вопрос не в низком достатке, а в неправильном управлении средствами.</a:t>
            </a:r>
            <a:endParaRPr lang="ru-RU" sz="138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Жизнь от зарплаты до зарплаты.">
            <a:extLst>
              <a:ext uri="{FF2B5EF4-FFF2-40B4-BE49-F238E27FC236}">
                <a16:creationId xmlns:a16="http://schemas.microsoft.com/office/drawing/2014/main" id="{3C1DC5E6-837F-4303-96DE-9BDCF89D23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0466"/>
          <a:stretch/>
        </p:blipFill>
        <p:spPr bwMode="auto">
          <a:xfrm>
            <a:off x="7392838" y="1339574"/>
            <a:ext cx="3462319" cy="3655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37931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D7C7D-F496-49B9-B8E5-BF8AE9650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Что такое финансовая грамотность?</a:t>
            </a:r>
            <a:endParaRPr lang="ru-RU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2335AD-DAE6-40D8-BB95-79AAF028F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9986" y="1496685"/>
            <a:ext cx="6374083" cy="469276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  <a:t>Это набор навыков и знаний, которые помогают </a:t>
            </a:r>
            <a:r>
              <a:rPr lang="ru-RU" sz="3600" i="1" dirty="0">
                <a:latin typeface="Cambria" panose="02040503050406030204" pitchFamily="18" charset="0"/>
                <a:ea typeface="Cambria" panose="02040503050406030204" pitchFamily="18" charset="0"/>
              </a:rPr>
              <a:t>не тратить лишнего и приумножать накопления</a:t>
            </a:r>
            <a:r>
              <a:rPr lang="ru-RU" sz="3600" dirty="0">
                <a:latin typeface="Cambria" panose="02040503050406030204" pitchFamily="18" charset="0"/>
                <a:ea typeface="Cambria" panose="02040503050406030204" pitchFamily="18" charset="0"/>
              </a:rPr>
              <a:t>. К ним относятся планирование бюджета, знание кредитных и страховых продуктов, умение распоряжаться деньгами, правильно оплачивать счета, инвестировать и откладывать.</a:t>
            </a:r>
            <a:endParaRPr lang="ru-RU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9151141-C62B-46DC-A904-0798AE639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25" y="1766026"/>
            <a:ext cx="4787061" cy="3595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9795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F5B6BAD-480C-45A6-B50C-463C24B02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189" y="755948"/>
            <a:ext cx="5866538" cy="53688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400" dirty="0">
                <a:latin typeface="Cambria" panose="02040503050406030204" pitchFamily="18" charset="0"/>
                <a:ea typeface="Cambria" panose="02040503050406030204" pitchFamily="18" charset="0"/>
              </a:rPr>
              <a:t>Финансовая грамотность похожа на школьный предмет. </a:t>
            </a:r>
          </a:p>
          <a:p>
            <a:pPr marL="0" indent="0">
              <a:buNone/>
            </a:pPr>
            <a:r>
              <a:rPr lang="ru-RU" sz="4400" dirty="0">
                <a:latin typeface="Cambria" panose="02040503050406030204" pitchFamily="18" charset="0"/>
                <a:ea typeface="Cambria" panose="02040503050406030204" pitchFamily="18" charset="0"/>
              </a:rPr>
              <a:t>Вы начинаете с базовых принципов и со временем осваиваете все больше полезных инструментов.</a:t>
            </a:r>
            <a:endParaRPr lang="ru-RU" sz="6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4EA141C-4C62-447D-9F9E-D575B7FB8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726" y="1703439"/>
            <a:ext cx="5175086" cy="3451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92260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ECC12-BE57-48FD-ACC8-21806AF4F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42" y="500063"/>
            <a:ext cx="11282516" cy="1325562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Существует 3 основных подхода, которыми пользуются люди, </a:t>
            </a:r>
            <a:br>
              <a:rPr lang="ru-RU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умеющие обращаться с деньгами.</a:t>
            </a:r>
            <a:endParaRPr lang="ru-RU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1010E-7684-4D0B-92DA-47F38DEDD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1768" y="2006599"/>
            <a:ext cx="656549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  <a:t>Вести ежемесячный бюджет. </a:t>
            </a:r>
          </a:p>
          <a:p>
            <a:pPr marL="0" indent="0" algn="just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Чтобы научиться тратить меньше, чем вы получаете, следует вести бюджет. Нужно учитывать доходы: зарплату, инвестиции, налоговые вычеты; фиксированные расходы: арендные, коммунальные и кредитные платежи; переменные издержки: питание, покупки, поездки и развлечения; сбережения</a:t>
            </a:r>
            <a:endParaRPr lang="ru-RU" sz="3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122" name="Picture 2" descr="10 pasos para iniciar un negocio ">
            <a:extLst>
              <a:ext uri="{FF2B5EF4-FFF2-40B4-BE49-F238E27FC236}">
                <a16:creationId xmlns:a16="http://schemas.microsoft.com/office/drawing/2014/main" id="{319FBCF4-8F81-4EF1-9AE0-9682823BC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68" y="2813075"/>
            <a:ext cx="4323735" cy="2432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95720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462070B-61DF-4050-ACE6-1F2CC3A8B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722" y="752168"/>
            <a:ext cx="6609736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  <a:t>Формировать «подушку безопасности». </a:t>
            </a:r>
          </a:p>
          <a:p>
            <a:pPr marL="0" indent="0" algn="just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Она спасет в чрезвычайной ситуации вроде потери работы или серьезной поломки машины. Минимальный размер резервов — доходы за 3–6 месяцев, оптимальный — за 12 месяцев. Например, с зарплатой в ₽50 тыс. минимальная подушка безопасности будет ₽150–300 тыс., а оптимальная— ₽600 тыс. Если у вас есть дети, резервы нужно увеличить.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993481B5-1C49-43E3-9E81-3F4FC439B2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4" r="2779"/>
          <a:stretch/>
        </p:blipFill>
        <p:spPr bwMode="auto">
          <a:xfrm>
            <a:off x="7325749" y="2215740"/>
            <a:ext cx="4234529" cy="2710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98998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BBD4ABA-BBC5-4070-B423-E2E9ABC40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690" y="914400"/>
            <a:ext cx="6371304" cy="52625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500" b="1" dirty="0">
                <a:latin typeface="Cambria" panose="02040503050406030204" pitchFamily="18" charset="0"/>
                <a:ea typeface="Cambria" panose="02040503050406030204" pitchFamily="18" charset="0"/>
              </a:rPr>
              <a:t>Инвестировать в будущее. </a:t>
            </a:r>
          </a:p>
          <a:p>
            <a:pPr marL="0" indent="0" algn="just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Нельзя брать новые кредиты, пока не выплатили текущие, а также тратить кредитные деньги на развлечения и одежду. Стоит задуматься о пенсионных отчислениях и страховании, вкладывать в обучение и покупать только ту технику, которая нужна для работы. Например, если вы дизайнер, хорошим приобретением будет мощный компьютер, который потянет сложные программы по 3D-моделированию и поможет больше зарабатывать.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7986EFB-3741-4403-B07A-4442C82FF5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4"/>
          <a:stretch/>
        </p:blipFill>
        <p:spPr bwMode="auto">
          <a:xfrm>
            <a:off x="703006" y="1657887"/>
            <a:ext cx="4246552" cy="3775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9288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FBD766-F7C6-4510-91FF-8775DA457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38" y="153192"/>
            <a:ext cx="1122352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latin typeface="Cambria" panose="02040503050406030204" pitchFamily="18" charset="0"/>
                <a:ea typeface="Cambria" panose="02040503050406030204" pitchFamily="18" charset="0"/>
              </a:rPr>
              <a:t>Как повысить финансовую грамотность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68858-75EC-407B-A7E4-6571C142B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716" y="1478755"/>
            <a:ext cx="10813026" cy="41259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dirty="0">
                <a:latin typeface="Cambria" panose="02040503050406030204" pitchFamily="18" charset="0"/>
                <a:ea typeface="Cambria" panose="02040503050406030204" pitchFamily="18" charset="0"/>
              </a:rPr>
              <a:t>Правильное отношение к деньгам — основа жизненной философии финансово грамотного человека. </a:t>
            </a:r>
          </a:p>
          <a:p>
            <a:pPr marL="0" indent="0" algn="just">
              <a:buNone/>
            </a:pPr>
            <a:r>
              <a:rPr lang="ru-RU" sz="4400" dirty="0">
                <a:latin typeface="Cambria" panose="02040503050406030204" pitchFamily="18" charset="0"/>
                <a:ea typeface="Cambria" panose="02040503050406030204" pitchFamily="18" charset="0"/>
              </a:rPr>
              <a:t>Для этого нужно развить финансовое мышление и поддерживать дисциплину.</a:t>
            </a:r>
          </a:p>
        </p:txBody>
      </p:sp>
    </p:spTree>
    <p:extLst>
      <p:ext uri="{BB962C8B-B14F-4D97-AF65-F5344CB8AC3E}">
        <p14:creationId xmlns:p14="http://schemas.microsoft.com/office/powerpoint/2010/main" val="15993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374EF-D728-428E-BFDC-272EFEED6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latin typeface="Cambria" panose="02040503050406030204" pitchFamily="18" charset="0"/>
                <a:ea typeface="Cambria" panose="02040503050406030204" pitchFamily="18" charset="0"/>
              </a:rPr>
              <a:t>Планируйте бюджет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E2712C-51F9-4743-B5F1-3A9567D9E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1563328"/>
            <a:ext cx="6877663" cy="52946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Заведите таблицу в </a:t>
            </a:r>
            <a:r>
              <a:rPr lang="ru-RU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Excel</a:t>
            </a:r>
            <a:r>
              <a:rPr lang="ru-RU" sz="3200" dirty="0">
                <a:latin typeface="Cambria" panose="02040503050406030204" pitchFamily="18" charset="0"/>
                <a:ea typeface="Cambria" panose="02040503050406030204" pitchFamily="18" charset="0"/>
              </a:rPr>
              <a:t>, тетрадь или воспользуйтесь специальными приложениями вроде «Домашней бухгалтерии». Сначала просто записывайте все свои траты и сегментируйте их. Фиксированные расходы — это плата за аренду, ипотеку, кредиты и коммунальные услуги, переменные — все остальное. Они могут включать деньги на еду, одежду, развлечения, отдых, товары для дома и уход за собой. Также складывайте все свои доходы.</a:t>
            </a:r>
          </a:p>
        </p:txBody>
      </p:sp>
      <p:pic>
        <p:nvPicPr>
          <p:cNvPr id="1026" name="Picture 2" descr="This is actually a post or even picture around the Рисунок на тему бюджет 4...">
            <a:extLst>
              <a:ext uri="{FF2B5EF4-FFF2-40B4-BE49-F238E27FC236}">
                <a16:creationId xmlns:a16="http://schemas.microsoft.com/office/drawing/2014/main" id="{FDD0E2F9-E309-49B2-AD13-BA792B088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864" y="2492478"/>
            <a:ext cx="3827207" cy="2551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945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386</Words>
  <Application>Microsoft Office PowerPoint</Application>
  <PresentationFormat>Широкоэкранный</PresentationFormat>
  <Paragraphs>31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Тема Office</vt:lpstr>
      <vt:lpstr>Финансовая грамотность: как не потратить всю зарплату и заработать больше </vt:lpstr>
      <vt:lpstr>Презентация PowerPoint</vt:lpstr>
      <vt:lpstr>Что такое финансовая грамотность?</vt:lpstr>
      <vt:lpstr>Презентация PowerPoint</vt:lpstr>
      <vt:lpstr>Существует 3 основных подхода, которыми пользуются люди,  умеющие обращаться с деньгами.</vt:lpstr>
      <vt:lpstr>Презентация PowerPoint</vt:lpstr>
      <vt:lpstr>Презентация PowerPoint</vt:lpstr>
      <vt:lpstr>Как повысить финансовую грамотность</vt:lpstr>
      <vt:lpstr>Планируйте бюджет</vt:lpstr>
      <vt:lpstr>Презентация PowerPoint</vt:lpstr>
      <vt:lpstr>Презентация PowerPoint</vt:lpstr>
      <vt:lpstr>Делайте сбережения</vt:lpstr>
      <vt:lpstr>Будьте осторожны с кредитами</vt:lpstr>
      <vt:lpstr>Не совмещайте несколько кредитов и берите новый, только когда погасите предыдущий.</vt:lpstr>
      <vt:lpstr>Книги, которые помогут развить финансовое мышление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XE</cp:lastModifiedBy>
  <cp:revision>23</cp:revision>
  <dcterms:created xsi:type="dcterms:W3CDTF">2021-07-29T09:49:35Z</dcterms:created>
  <dcterms:modified xsi:type="dcterms:W3CDTF">2022-11-21T02:40:51Z</dcterms:modified>
</cp:coreProperties>
</file>